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7" r:id="rId4"/>
    <p:sldId id="268" r:id="rId5"/>
    <p:sldId id="270" r:id="rId6"/>
    <p:sldId id="271" r:id="rId7"/>
    <p:sldId id="269" r:id="rId8"/>
    <p:sldId id="273" r:id="rId9"/>
    <p:sldId id="272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AA6"/>
    <a:srgbClr val="339966"/>
    <a:srgbClr val="003300"/>
    <a:srgbClr val="FF00FF"/>
    <a:srgbClr val="130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361E-6C6D-483C-949E-99BB22CA0FEF}" type="datetimeFigureOut">
              <a:rPr lang="it-IT" smtClean="0"/>
              <a:t>16/10/2014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9349C-FC2B-48E4-8902-FBA648AD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28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9349C-FC2B-48E4-8902-FBA648AD1AB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82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6" r="-1"/>
          <a:stretch/>
        </p:blipFill>
        <p:spPr>
          <a:xfrm>
            <a:off x="4612192" y="0"/>
            <a:ext cx="4531807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2129" y="2924944"/>
            <a:ext cx="42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Il </a:t>
            </a:r>
            <a:r>
              <a:rPr lang="it-IT" sz="40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Circle</a:t>
            </a:r>
            <a:r>
              <a:rPr lang="it-IT" sz="4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Line</a:t>
            </a:r>
            <a:endParaRPr lang="it-IT" sz="40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574"/>
            <a:ext cx="2164564" cy="16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59532" y="4005064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La formazione delle famiglie</a:t>
            </a:r>
            <a:endParaRPr lang="it-IT" sz="24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5744289"/>
            <a:ext cx="3888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Arianna </a:t>
            </a:r>
            <a:r>
              <a:rPr lang="it-IT" sz="12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Porzi</a:t>
            </a:r>
            <a:r>
              <a:rPr lang="it-IT" sz="1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e Tiziana Volpi</a:t>
            </a:r>
            <a:endParaRPr lang="it-IT" sz="12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6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026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6223" y="3140968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Puoi </a:t>
            </a:r>
            <a:r>
              <a:rPr lang="it-I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anose="03010101010101010101" pitchFamily="66" charset="0"/>
              </a:rPr>
              <a:t>trovarci  </a:t>
            </a:r>
            <a:r>
              <a:rPr lang="it-IT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qui</a:t>
            </a:r>
            <a:r>
              <a:rPr lang="it-IT" sz="2800" b="1" dirty="0" smtClean="0">
                <a:latin typeface="Lucida Handwriting" panose="03010101010101010101" pitchFamily="66" charset="0"/>
              </a:rPr>
              <a:t>……… </a:t>
            </a:r>
          </a:p>
          <a:p>
            <a:endParaRPr lang="it-IT" sz="2800" b="1" dirty="0">
              <a:solidFill>
                <a:schemeClr val="accent6">
                  <a:lumMod val="20000"/>
                  <a:lumOff val="80000"/>
                </a:schemeClr>
              </a:solidFill>
              <a:latin typeface="Lucida Handwriting" panose="03010101010101010101" pitchFamily="66" charset="0"/>
              <a:cs typeface="Shruti" panose="020B0502040204020203" pitchFamily="34" charset="0"/>
            </a:endParaRPr>
          </a:p>
          <a:p>
            <a:r>
              <a:rPr lang="it-IT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www.angsapiemonte.it</a:t>
            </a:r>
          </a:p>
          <a:p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2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835696" y="101822"/>
            <a:ext cx="664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 difficoltà dei genitori</a:t>
            </a:r>
            <a:endParaRPr lang="it-IT" sz="32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5344" y="1340768"/>
            <a:ext cx="7543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Comic Sans MS" panose="030F0702030302020204" pitchFamily="66" charset="0"/>
              </a:rPr>
              <a:t>Elaborazione della diagnosi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Comic Sans MS" panose="030F0702030302020204" pitchFamily="66" charset="0"/>
              </a:rPr>
              <a:t>Difficoltà nell’interazione e comunicazione con il proprio bambino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Comic Sans MS" panose="030F0702030302020204" pitchFamily="66" charset="0"/>
              </a:rPr>
              <a:t>Gestione dei comportamenti problematici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Comic Sans MS" panose="030F0702030302020204" pitchFamily="66" charset="0"/>
              </a:rPr>
              <a:t>Scelta del percorso di cura/abilitazione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Comic Sans MS" panose="030F0702030302020204" pitchFamily="66" charset="0"/>
              </a:rPr>
              <a:t>Isolamento sociale e vita quotidiana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Comic Sans MS" panose="030F0702030302020204" pitchFamily="66" charset="0"/>
              </a:rPr>
              <a:t>Preoccupazione per il futuro e per il «dopo di noi»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ALTISSIMO </a:t>
            </a: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LIVELLO DI STRESS </a:t>
            </a:r>
            <a:endParaRPr lang="it-IT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(ricerca «Centralità della persona e della famiglia» della Fondazione </a:t>
            </a:r>
            <a:r>
              <a:rPr lang="it-IT" dirty="0" err="1">
                <a:latin typeface="Comic Sans MS" panose="030F0702030302020204" pitchFamily="66" charset="0"/>
              </a:rPr>
              <a:t>Serono</a:t>
            </a:r>
            <a:r>
              <a:rPr lang="it-IT" dirty="0">
                <a:latin typeface="Comic Sans MS" panose="030F0702030302020204" pitchFamily="66" charset="0"/>
              </a:rPr>
              <a:t> e </a:t>
            </a:r>
            <a:r>
              <a:rPr lang="it-IT" dirty="0" err="1"/>
              <a:t>Angsa</a:t>
            </a:r>
            <a:r>
              <a:rPr lang="it-IT" dirty="0"/>
              <a:t>, eseguita dal CENSIS)</a:t>
            </a:r>
          </a:p>
        </p:txBody>
      </p:sp>
    </p:spTree>
    <p:extLst>
      <p:ext uri="{BB962C8B-B14F-4D97-AF65-F5344CB8AC3E}">
        <p14:creationId xmlns:p14="http://schemas.microsoft.com/office/powerpoint/2010/main" val="104188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835696" y="179929"/>
            <a:ext cx="634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I bisogni delle famiglie</a:t>
            </a:r>
            <a:endParaRPr lang="it-IT" sz="32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404" y="1124744"/>
            <a:ext cx="8713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Diagnosi precoce multidisciplinare secondo protocollo diagnostico  standard </a:t>
            </a:r>
            <a:r>
              <a:rPr lang="it-IT" dirty="0">
                <a:latin typeface="Comic Sans MS" panose="030F0702030302020204" pitchFamily="66" charset="0"/>
              </a:rPr>
              <a:t>: con attenta comunicazione della diagnosi e relativo supporto psicologico; fondamentale il coinvolgimento attivo della famiglia durante il percorso diagnostico, nella fase di costruzione del progetto terapeutico e </a:t>
            </a:r>
            <a:r>
              <a:rPr lang="it-IT" dirty="0" err="1">
                <a:latin typeface="Comic Sans MS" panose="030F0702030302020204" pitchFamily="66" charset="0"/>
              </a:rPr>
              <a:t>psico</a:t>
            </a:r>
            <a:r>
              <a:rPr lang="it-IT" dirty="0">
                <a:latin typeface="Comic Sans MS" panose="030F0702030302020204" pitchFamily="66" charset="0"/>
              </a:rPr>
              <a:t>-educativo e nel momento di valutazione della sua efficacia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Valutazione multidimensionale </a:t>
            </a:r>
            <a:r>
              <a:rPr lang="it-IT" dirty="0">
                <a:latin typeface="Comic Sans MS" panose="030F0702030302020204" pitchFamily="66" charset="0"/>
              </a:rPr>
              <a:t>: valutazione congiunta tra la componente sanitaria, scolastica e sociale che operano come Unità Valutativa Multidimensionale, delle abilità e dei bisogni e con individuazione del Profilo di Funzionamento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Intervento precoce ed intensivo di tipo abilitativo</a:t>
            </a:r>
            <a:r>
              <a:rPr lang="it-IT" dirty="0">
                <a:latin typeface="Comic Sans MS" panose="030F0702030302020204" pitchFamily="66" charset="0"/>
              </a:rPr>
              <a:t> con valenza comportamentale, cognitivo-comportamentale e psicoeducativa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Attenta pianificazione di un Progetto di </a:t>
            </a:r>
            <a:r>
              <a:rPr lang="it-IT" dirty="0">
                <a:latin typeface="Comic Sans MS" panose="030F0702030302020204" pitchFamily="66" charset="0"/>
              </a:rPr>
              <a:t>vita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Coordinamento dei servizi </a:t>
            </a:r>
            <a:r>
              <a:rPr lang="it-IT" dirty="0">
                <a:latin typeface="Comic Sans MS" panose="030F0702030302020204" pitchFamily="66" charset="0"/>
              </a:rPr>
              <a:t>(costruzione di una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Rete</a:t>
            </a:r>
            <a:r>
              <a:rPr lang="it-IT" dirty="0">
                <a:latin typeface="Comic Sans MS" panose="030F0702030302020204" pitchFamily="66" charset="0"/>
              </a:rPr>
              <a:t> che coinvolge soprattutto la scuola)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5354052"/>
            <a:ext cx="812586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PRESA IN CARICO SOCIO-SANITARIA</a:t>
            </a:r>
            <a:endParaRPr lang="it-IT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9" y="4800014"/>
            <a:ext cx="4206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8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123728" y="179929"/>
            <a:ext cx="592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200" dirty="0">
                <a:solidFill>
                  <a:srgbClr val="0070C0"/>
                </a:solidFill>
                <a:latin typeface="Lucida Handwriting" panose="03010101010101010101" pitchFamily="66" charset="0"/>
              </a:rPr>
              <a:t>I bisogni delle famiglie</a:t>
            </a:r>
          </a:p>
        </p:txBody>
      </p:sp>
      <p:sp>
        <p:nvSpPr>
          <p:cNvPr id="2" name="Rettangolo 1"/>
          <p:cNvSpPr/>
          <p:nvPr/>
        </p:nvSpPr>
        <p:spPr>
          <a:xfrm>
            <a:off x="544698" y="1196752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Conoscere/capire l’autismo </a:t>
            </a:r>
            <a:r>
              <a:rPr lang="it-IT" dirty="0">
                <a:latin typeface="Comic Sans MS" panose="030F0702030302020204" pitchFamily="66" charset="0"/>
              </a:rPr>
              <a:t>e il proprio figlio attraverso percorsi di informazione /formazione </a:t>
            </a:r>
            <a:r>
              <a:rPr lang="it-IT" dirty="0" smtClean="0">
                <a:latin typeface="Comic Sans MS" panose="030F0702030302020204" pitchFamily="66" charset="0"/>
              </a:rPr>
              <a:t>sull’autismo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Avere gli strumenti per intervenire </a:t>
            </a:r>
            <a:r>
              <a:rPr lang="it-IT" dirty="0">
                <a:latin typeface="Comic Sans MS" panose="030F0702030302020204" pitchFamily="66" charset="0"/>
              </a:rPr>
              <a:t>(Genitore di un bimbo autistico come parte integrante dell’intervento abilitativo - Linee Guida per l’Autismo: «Interventi mediati dai genitori»): addestramento dei genitori nell’applicazione pratica degli strumenti psicoeducativi (educativa domiciliare specializzata) </a:t>
            </a:r>
            <a:endParaRPr lang="it-IT" dirty="0" smtClean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Comprensione, supporto e collaborazione  </a:t>
            </a:r>
            <a:r>
              <a:rPr lang="it-IT" dirty="0">
                <a:latin typeface="Comic Sans MS" panose="030F0702030302020204" pitchFamily="66" charset="0"/>
              </a:rPr>
              <a:t>Supporto psicologico, sociale ed emotivo con percorsi per familiari, fratelli, etc.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61368" y="4963815"/>
            <a:ext cx="6823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IL PARENT TRAINING</a:t>
            </a:r>
            <a:endParaRPr lang="it-IT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283968" y="4365104"/>
            <a:ext cx="360040" cy="526703"/>
          </a:xfrm>
          <a:prstGeom prst="downArrow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88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959781" y="190381"/>
            <a:ext cx="599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Il </a:t>
            </a:r>
            <a:r>
              <a:rPr lang="it-IT" sz="36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Parent</a:t>
            </a:r>
            <a:r>
              <a:rPr lang="it-IT" sz="36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Training</a:t>
            </a:r>
            <a:endParaRPr lang="it-IT" sz="36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18293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1D0AA6"/>
                </a:solidFill>
                <a:latin typeface="Comic Sans MS" panose="030F0702030302020204" pitchFamily="66" charset="0"/>
              </a:rPr>
              <a:t>OBIETTIVI DEL PT</a:t>
            </a:r>
            <a:endParaRPr lang="it-IT" b="1" dirty="0">
              <a:solidFill>
                <a:srgbClr val="1D0AA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7302" y="1735493"/>
            <a:ext cx="764252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Migliorare la relazione e la comunicazione genitori-figli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Insegnare metodi educativi basati sull’analisi sistematica del comportamento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Aumentare la conoscenza del genitore sullo sviluppo psicologico del figlio e sui principi che lo regolano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5546" y="3645024"/>
            <a:ext cx="768506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Dare un positivo significato alla disabilità (apprezzando piccoli progressi, o momenti di tranquillità della famiglia)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Cercare di mobilizzare le risorse disponibili attraverso una migliore organizzazione delle attività e l’aiuto reciproco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Guadagnare vicinanza e unità tra i familiari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Recuperare apprezzamento per la vita in generale</a:t>
            </a:r>
          </a:p>
        </p:txBody>
      </p:sp>
    </p:spTree>
    <p:extLst>
      <p:ext uri="{BB962C8B-B14F-4D97-AF65-F5344CB8AC3E}">
        <p14:creationId xmlns:p14="http://schemas.microsoft.com/office/powerpoint/2010/main" val="864274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835696" y="190381"/>
            <a:ext cx="69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Il </a:t>
            </a:r>
            <a:r>
              <a:rPr lang="it-IT" sz="36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Circle</a:t>
            </a:r>
            <a:r>
              <a:rPr lang="it-IT" sz="36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Line: la storia</a:t>
            </a:r>
            <a:endParaRPr lang="it-IT" sz="36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73559" y="1556792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Gruppi di auto-mutuo-aiuto</a:t>
            </a:r>
          </a:p>
          <a:p>
            <a:pPr marL="285750" indent="-285750">
              <a:buBlip>
                <a:blip r:embed="rId6"/>
              </a:buBlip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dirty="0">
                <a:latin typeface="Comic Sans MS" panose="030F0702030302020204" pitchFamily="66" charset="0"/>
              </a:rPr>
              <a:t>C</a:t>
            </a:r>
            <a:r>
              <a:rPr lang="it-IT" dirty="0" smtClean="0">
                <a:latin typeface="Comic Sans MS" panose="030F0702030302020204" pitchFamily="66" charset="0"/>
              </a:rPr>
              <a:t>orsi formativi-informativi (PT) con esperti in autismo</a:t>
            </a:r>
          </a:p>
          <a:p>
            <a:pPr marL="285750" indent="-285750">
              <a:buBlip>
                <a:blip r:embed="rId6"/>
              </a:buBlip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Progetto «Genitori Staffetta»  </a:t>
            </a:r>
          </a:p>
          <a:p>
            <a:pPr marL="271463"/>
            <a:r>
              <a:rPr lang="it-IT" dirty="0" smtClean="0">
                <a:latin typeface="Comic Sans MS" panose="030F0702030302020204" pitchFamily="66" charset="0"/>
              </a:rPr>
              <a:t>I Tutor Senior</a:t>
            </a:r>
          </a:p>
          <a:p>
            <a:pPr marL="285750" indent="-285750">
              <a:buBlip>
                <a:blip r:embed="rId6"/>
              </a:buBlip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endParaRPr lang="it-IT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endParaRPr lang="it-IT" dirty="0">
              <a:latin typeface="Comic Sans MS" panose="030F0702030302020204" pitchFamily="66" charset="0"/>
            </a:endParaRPr>
          </a:p>
          <a:p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endParaRPr lang="it-IT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Il </a:t>
            </a:r>
            <a:r>
              <a:rPr lang="it-IT" dirty="0" err="1" smtClean="0">
                <a:latin typeface="Comic Sans MS" panose="030F0702030302020204" pitchFamily="66" charset="0"/>
              </a:rPr>
              <a:t>circle</a:t>
            </a:r>
            <a:r>
              <a:rPr lang="it-IT" dirty="0" smtClean="0">
                <a:latin typeface="Comic Sans MS" panose="030F0702030302020204" pitchFamily="66" charset="0"/>
              </a:rPr>
              <a:t> line: incontri tematici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28" y="3125022"/>
            <a:ext cx="1492544" cy="21054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6270" r="7890" b="29492"/>
          <a:stretch/>
        </p:blipFill>
        <p:spPr>
          <a:xfrm>
            <a:off x="5776058" y="2780928"/>
            <a:ext cx="2481943" cy="262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eccia in giù 3"/>
          <p:cNvSpPr/>
          <p:nvPr/>
        </p:nvSpPr>
        <p:spPr>
          <a:xfrm>
            <a:off x="1835696" y="3501008"/>
            <a:ext cx="360040" cy="1904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274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247813" y="179929"/>
            <a:ext cx="4296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Il </a:t>
            </a:r>
            <a:r>
              <a:rPr lang="it-IT" sz="32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Circle</a:t>
            </a:r>
            <a:r>
              <a:rPr lang="it-IT" sz="3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Line</a:t>
            </a:r>
            <a:endParaRPr lang="it-IT" sz="32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84" y="1449093"/>
            <a:ext cx="61753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45344" y="342900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Incontri </a:t>
            </a:r>
            <a:r>
              <a:rPr lang="it-IT" dirty="0">
                <a:latin typeface="Comic Sans MS" panose="030F0702030302020204" pitchFamily="66" charset="0"/>
              </a:rPr>
              <a:t>di formazione </a:t>
            </a:r>
            <a:r>
              <a:rPr lang="it-IT" dirty="0" smtClean="0">
                <a:latin typeface="Comic Sans MS" panose="030F0702030302020204" pitchFamily="66" charset="0"/>
              </a:rPr>
              <a:t>tematici </a:t>
            </a:r>
            <a:r>
              <a:rPr lang="it-IT" dirty="0">
                <a:latin typeface="Comic Sans MS" panose="030F0702030302020204" pitchFamily="66" charset="0"/>
              </a:rPr>
              <a:t>condotti da esperti, indirizzati alle famiglie, agli operatori e a tutti coloro interessati all’autismo. </a:t>
            </a:r>
            <a:endParaRPr lang="it-IT" dirty="0" smtClean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Gli </a:t>
            </a:r>
            <a:r>
              <a:rPr lang="it-IT" dirty="0">
                <a:latin typeface="Comic Sans MS" panose="030F0702030302020204" pitchFamily="66" charset="0"/>
              </a:rPr>
              <a:t>argomenti spaziano </a:t>
            </a:r>
            <a:r>
              <a:rPr lang="it-IT" dirty="0" smtClean="0">
                <a:latin typeface="Comic Sans MS" panose="030F0702030302020204" pitchFamily="66" charset="0"/>
              </a:rPr>
              <a:t>dalla </a:t>
            </a:r>
            <a:r>
              <a:rPr lang="it-IT" dirty="0">
                <a:latin typeface="Comic Sans MS" panose="030F0702030302020204" pitchFamily="66" charset="0"/>
              </a:rPr>
              <a:t>legislazione, alla scuola, </a:t>
            </a:r>
            <a:r>
              <a:rPr lang="it-IT" dirty="0" smtClean="0">
                <a:latin typeface="Comic Sans MS" panose="030F0702030302020204" pitchFamily="66" charset="0"/>
              </a:rPr>
              <a:t>dalla genetica alla </a:t>
            </a:r>
            <a:r>
              <a:rPr lang="it-IT" dirty="0">
                <a:latin typeface="Comic Sans MS" panose="030F0702030302020204" pitchFamily="66" charset="0"/>
              </a:rPr>
              <a:t>sessualità, fino ad arrivare alla gestione dei comportamenti </a:t>
            </a:r>
            <a:r>
              <a:rPr lang="it-IT" dirty="0" smtClean="0">
                <a:latin typeface="Comic Sans MS" panose="030F0702030302020204" pitchFamily="66" charset="0"/>
              </a:rPr>
              <a:t>disadattivi e all’uso delle strategie visive.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692275" y="251937"/>
            <a:ext cx="716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Il </a:t>
            </a:r>
            <a:r>
              <a:rPr lang="it-IT" sz="32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Circle</a:t>
            </a:r>
            <a:r>
              <a:rPr lang="it-IT" sz="3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Line: alcuni esempi</a:t>
            </a:r>
            <a:endParaRPr lang="it-IT" sz="32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4" y="1289593"/>
            <a:ext cx="2520404" cy="6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9784" y="1988840"/>
            <a:ext cx="844269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8"/>
              </a:buBlip>
            </a:pPr>
            <a:r>
              <a:rPr lang="it-IT" sz="1400" b="1" dirty="0" smtClean="0">
                <a:latin typeface="Comic Sans MS" panose="030F0702030302020204" pitchFamily="66" charset="0"/>
              </a:rPr>
              <a:t>L'approccio </a:t>
            </a:r>
            <a:r>
              <a:rPr lang="it-IT" sz="1400" b="1" dirty="0">
                <a:latin typeface="Comic Sans MS" panose="030F0702030302020204" pitchFamily="66" charset="0"/>
              </a:rPr>
              <a:t>promosso da PYRAMID Educational </a:t>
            </a:r>
            <a:r>
              <a:rPr lang="it-IT" sz="1400" b="1" dirty="0" err="1">
                <a:latin typeface="Comic Sans MS" panose="030F0702030302020204" pitchFamily="66" charset="0"/>
              </a:rPr>
              <a:t>Consultants</a:t>
            </a:r>
            <a:r>
              <a:rPr lang="it-IT" sz="1400" b="1" dirty="0">
                <a:latin typeface="Comic Sans MS" panose="030F0702030302020204" pitchFamily="66" charset="0"/>
              </a:rPr>
              <a:t> relativo all'utilizzo dei PECS (</a:t>
            </a:r>
            <a:r>
              <a:rPr lang="it-IT" sz="1400" b="1" dirty="0" err="1">
                <a:latin typeface="Comic Sans MS" panose="030F0702030302020204" pitchFamily="66" charset="0"/>
              </a:rPr>
              <a:t>Pictures</a:t>
            </a:r>
            <a:r>
              <a:rPr lang="it-IT" sz="1400" b="1" dirty="0">
                <a:latin typeface="Comic Sans MS" panose="030F0702030302020204" pitchFamily="66" charset="0"/>
              </a:rPr>
              <a:t> Exchange </a:t>
            </a:r>
            <a:r>
              <a:rPr lang="it-IT" sz="1400" b="1" dirty="0" err="1">
                <a:latin typeface="Comic Sans MS" panose="030F0702030302020204" pitchFamily="66" charset="0"/>
              </a:rPr>
              <a:t>Communicatiobn</a:t>
            </a:r>
            <a:r>
              <a:rPr lang="it-IT" sz="1400" b="1" dirty="0">
                <a:latin typeface="Comic Sans MS" panose="030F0702030302020204" pitchFamily="66" charset="0"/>
              </a:rPr>
              <a:t> System) -</a:t>
            </a:r>
            <a:r>
              <a:rPr lang="it-IT" sz="1400" dirty="0">
                <a:latin typeface="Comic Sans MS" panose="030F0702030302020204" pitchFamily="66" charset="0"/>
              </a:rPr>
              <a:t>Dott.ssa Michela Figini </a:t>
            </a:r>
            <a:r>
              <a:rPr lang="it-IT" sz="1400" dirty="0" smtClean="0">
                <a:latin typeface="Comic Sans MS" panose="030F0702030302020204" pitchFamily="66" charset="0"/>
              </a:rPr>
              <a:t>Myers – 24/11/11 </a:t>
            </a:r>
            <a:endParaRPr lang="it-IT" sz="1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Blip>
                <a:blip r:embed="rId8"/>
              </a:buBlip>
            </a:pPr>
            <a:r>
              <a:rPr lang="it-IT" sz="1400" b="1" dirty="0" smtClean="0">
                <a:latin typeface="Comic Sans MS" panose="030F0702030302020204" pitchFamily="66" charset="0"/>
              </a:rPr>
              <a:t>Laboratori </a:t>
            </a:r>
            <a:r>
              <a:rPr lang="it-IT" sz="1400" b="1" dirty="0">
                <a:latin typeface="Comic Sans MS" panose="030F0702030302020204" pitchFamily="66" charset="0"/>
              </a:rPr>
              <a:t>per </a:t>
            </a:r>
            <a:r>
              <a:rPr lang="it-IT" sz="1400" b="1" dirty="0" smtClean="0">
                <a:latin typeface="Comic Sans MS" panose="030F0702030302020204" pitchFamily="66" charset="0"/>
              </a:rPr>
              <a:t>l’autismo – </a:t>
            </a:r>
            <a:r>
              <a:rPr lang="it-IT" sz="1400" dirty="0" smtClean="0">
                <a:latin typeface="Comic Sans MS" panose="030F0702030302020204" pitchFamily="66" charset="0"/>
              </a:rPr>
              <a:t>Dott.sa Lumachi - 26/4/2012</a:t>
            </a:r>
            <a:endParaRPr lang="it-IT" sz="1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Blip>
                <a:blip r:embed="rId8"/>
              </a:buBlip>
            </a:pPr>
            <a:r>
              <a:rPr lang="it-IT" sz="1400" b="1" dirty="0" smtClean="0">
                <a:latin typeface="Comic Sans MS" panose="030F0702030302020204" pitchFamily="66" charset="0"/>
              </a:rPr>
              <a:t>I </a:t>
            </a:r>
            <a:r>
              <a:rPr lang="it-IT" sz="1400" b="1" dirty="0">
                <a:latin typeface="Comic Sans MS" panose="030F0702030302020204" pitchFamily="66" charset="0"/>
              </a:rPr>
              <a:t>LEA SONO DIRITTI </a:t>
            </a:r>
            <a:r>
              <a:rPr lang="it-IT" sz="1400" b="1" dirty="0" smtClean="0">
                <a:latin typeface="Comic Sans MS" panose="030F0702030302020204" pitchFamily="66" charset="0"/>
              </a:rPr>
              <a:t>ESIGIBILI, Come </a:t>
            </a:r>
            <a:r>
              <a:rPr lang="it-IT" sz="1400" b="1" dirty="0">
                <a:latin typeface="Comic Sans MS" panose="030F0702030302020204" pitchFamily="66" charset="0"/>
              </a:rPr>
              <a:t>ottenere le prestazioni socio sanitarie da parte delle </a:t>
            </a:r>
            <a:r>
              <a:rPr lang="it-IT" sz="1400" b="1" dirty="0" smtClean="0">
                <a:latin typeface="Comic Sans MS" panose="030F0702030302020204" pitchFamily="66" charset="0"/>
              </a:rPr>
              <a:t>famiglie. Le </a:t>
            </a:r>
            <a:r>
              <a:rPr lang="it-IT" sz="1400" b="1" dirty="0">
                <a:latin typeface="Comic Sans MS" panose="030F0702030302020204" pitchFamily="66" charset="0"/>
              </a:rPr>
              <a:t>iniziative delle </a:t>
            </a:r>
            <a:r>
              <a:rPr lang="it-IT" sz="1400" b="1" dirty="0" smtClean="0">
                <a:latin typeface="Comic Sans MS" panose="030F0702030302020204" pitchFamily="66" charset="0"/>
              </a:rPr>
              <a:t>Associazioni – </a:t>
            </a:r>
            <a:r>
              <a:rPr lang="it-IT" sz="1400" dirty="0" smtClean="0">
                <a:latin typeface="Comic Sans MS" panose="030F0702030302020204" pitchFamily="66" charset="0"/>
              </a:rPr>
              <a:t>Maria Grazia Breda -</a:t>
            </a:r>
            <a:r>
              <a:rPr lang="it-IT" sz="1400" b="1" dirty="0" smtClean="0">
                <a:latin typeface="Comic Sans MS" panose="030F0702030302020204" pitchFamily="66" charset="0"/>
              </a:rPr>
              <a:t> </a:t>
            </a:r>
            <a:r>
              <a:rPr lang="it-IT" sz="1400" dirty="0" smtClean="0">
                <a:latin typeface="Comic Sans MS" panose="030F0702030302020204" pitchFamily="66" charset="0"/>
              </a:rPr>
              <a:t>17/5/2012</a:t>
            </a:r>
            <a:endParaRPr lang="it-IT" sz="1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Blip>
                <a:blip r:embed="rId8"/>
              </a:buBlip>
            </a:pPr>
            <a:r>
              <a:rPr lang="it-IT" sz="1400" b="1" dirty="0" smtClean="0">
                <a:latin typeface="Comic Sans MS" panose="030F0702030302020204" pitchFamily="66" charset="0"/>
              </a:rPr>
              <a:t>Tutore </a:t>
            </a:r>
            <a:r>
              <a:rPr lang="it-IT" sz="1400" b="1" dirty="0">
                <a:latin typeface="Comic Sans MS" panose="030F0702030302020204" pitchFamily="66" charset="0"/>
              </a:rPr>
              <a:t>o Amministratore di sostegno? Come </a:t>
            </a:r>
            <a:r>
              <a:rPr lang="it-IT" sz="1400" b="1" dirty="0" smtClean="0">
                <a:latin typeface="Comic Sans MS" panose="030F0702030302020204" pitchFamily="66" charset="0"/>
              </a:rPr>
              <a:t>orientarsi – </a:t>
            </a:r>
            <a:r>
              <a:rPr lang="it-IT" sz="1400" dirty="0" smtClean="0">
                <a:latin typeface="Comic Sans MS" panose="030F0702030302020204" pitchFamily="66" charset="0"/>
              </a:rPr>
              <a:t>Diego </a:t>
            </a:r>
            <a:r>
              <a:rPr lang="it-IT" sz="1400" dirty="0" err="1" smtClean="0">
                <a:latin typeface="Comic Sans MS" panose="030F0702030302020204" pitchFamily="66" charset="0"/>
              </a:rPr>
              <a:t>Lopomo</a:t>
            </a:r>
            <a:r>
              <a:rPr lang="it-IT" sz="1400" dirty="0" smtClean="0">
                <a:latin typeface="Comic Sans MS" panose="030F0702030302020204" pitchFamily="66" charset="0"/>
              </a:rPr>
              <a:t> e Giuliana </a:t>
            </a:r>
            <a:r>
              <a:rPr lang="it-IT" sz="1400" dirty="0" err="1" smtClean="0">
                <a:latin typeface="Comic Sans MS" panose="030F0702030302020204" pitchFamily="66" charset="0"/>
              </a:rPr>
              <a:t>Cottino</a:t>
            </a:r>
            <a:r>
              <a:rPr lang="it-IT" sz="1400" dirty="0" smtClean="0">
                <a:latin typeface="Comic Sans MS" panose="030F0702030302020204" pitchFamily="66" charset="0"/>
              </a:rPr>
              <a:t> - 22/3/2012</a:t>
            </a:r>
            <a:endParaRPr lang="it-IT" sz="14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Blip>
                <a:blip r:embed="rId8"/>
              </a:buBlip>
            </a:pPr>
            <a:r>
              <a:rPr lang="it-IT" sz="1400" b="1" dirty="0" smtClean="0">
                <a:latin typeface="Comic Sans MS" panose="030F0702030302020204" pitchFamily="66" charset="0"/>
              </a:rPr>
              <a:t>Lettura e Gioco come strumenti di inclusione – </a:t>
            </a:r>
            <a:r>
              <a:rPr lang="it-IT" sz="1400" dirty="0" smtClean="0">
                <a:latin typeface="Comic Sans MS" panose="030F0702030302020204" pitchFamily="66" charset="0"/>
              </a:rPr>
              <a:t>Dott.ssa Enza Crivelli – 20/5/2013</a:t>
            </a:r>
            <a:endParaRPr lang="it-IT" sz="1400" b="1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Blip>
                <a:blip r:embed="rId8"/>
              </a:buBlip>
            </a:pPr>
            <a:r>
              <a:rPr lang="it-IT" sz="1400" b="1" dirty="0" smtClean="0">
                <a:latin typeface="Comic Sans MS" panose="030F0702030302020204" pitchFamily="66" charset="0"/>
              </a:rPr>
              <a:t>IMMAGINARIO - L’APP per comunicare con i bambini autistici </a:t>
            </a:r>
            <a:r>
              <a:rPr lang="it-IT" sz="1400" b="1" dirty="0">
                <a:latin typeface="Comic Sans MS" panose="030F0702030302020204" pitchFamily="66" charset="0"/>
              </a:rPr>
              <a:t>- </a:t>
            </a:r>
            <a:r>
              <a:rPr lang="it-IT" sz="1400" dirty="0" smtClean="0">
                <a:latin typeface="Comic Sans MS" panose="030F0702030302020204" pitchFamily="66" charset="0"/>
              </a:rPr>
              <a:t>Logopediste </a:t>
            </a:r>
            <a:r>
              <a:rPr lang="it-IT" sz="1400" dirty="0">
                <a:latin typeface="Comic Sans MS" panose="030F0702030302020204" pitchFamily="66" charset="0"/>
              </a:rPr>
              <a:t>dello studio </a:t>
            </a:r>
            <a:r>
              <a:rPr lang="it-IT" sz="1400" i="1" dirty="0">
                <a:latin typeface="Comic Sans MS" panose="030F0702030302020204" pitchFamily="66" charset="0"/>
              </a:rPr>
              <a:t>Parole Tue</a:t>
            </a:r>
            <a:r>
              <a:rPr lang="it-IT" sz="1400" dirty="0">
                <a:latin typeface="Comic Sans MS" panose="030F0702030302020204" pitchFamily="66" charset="0"/>
              </a:rPr>
              <a:t> di </a:t>
            </a:r>
            <a:r>
              <a:rPr lang="it-IT" sz="1400" dirty="0" smtClean="0">
                <a:latin typeface="Comic Sans MS" panose="030F0702030302020204" pitchFamily="66" charset="0"/>
              </a:rPr>
              <a:t>Milano </a:t>
            </a:r>
            <a:r>
              <a:rPr lang="it-IT" sz="1400" b="1" dirty="0" smtClean="0">
                <a:latin typeface="Comic Sans MS" panose="030F0702030302020204" pitchFamily="66" charset="0"/>
              </a:rPr>
              <a:t>- </a:t>
            </a:r>
            <a:r>
              <a:rPr lang="it-IT" sz="1400" dirty="0" smtClean="0">
                <a:latin typeface="Comic Sans MS" panose="030F0702030302020204" pitchFamily="66" charset="0"/>
              </a:rPr>
              <a:t>21/9/2013</a:t>
            </a:r>
            <a:endParaRPr lang="it-IT" sz="14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Blip>
                <a:blip r:embed="rId8"/>
              </a:buBlip>
            </a:pPr>
            <a:r>
              <a:rPr lang="it-IT" sz="1400" b="1" dirty="0" smtClean="0">
                <a:latin typeface="Comic Sans MS" panose="030F0702030302020204" pitchFamily="66" charset="0"/>
              </a:rPr>
              <a:t>Autismo </a:t>
            </a:r>
            <a:r>
              <a:rPr lang="it-IT" sz="1400" b="1" dirty="0">
                <a:latin typeface="Comic Sans MS" panose="030F0702030302020204" pitchFamily="66" charset="0"/>
              </a:rPr>
              <a:t>e informatica: nuove competenze e nuove </a:t>
            </a:r>
            <a:r>
              <a:rPr lang="it-IT" sz="1400" b="1" dirty="0" smtClean="0">
                <a:latin typeface="Comic Sans MS" panose="030F0702030302020204" pitchFamily="66" charset="0"/>
              </a:rPr>
              <a:t>esperienze - </a:t>
            </a:r>
            <a:r>
              <a:rPr lang="it-IT" sz="1400" dirty="0">
                <a:latin typeface="Comic Sans MS" panose="030F0702030302020204" pitchFamily="66" charset="0"/>
              </a:rPr>
              <a:t>S</a:t>
            </a:r>
            <a:r>
              <a:rPr lang="it-IT" sz="1400" dirty="0" smtClean="0">
                <a:latin typeface="Comic Sans MS" panose="030F0702030302020204" pitchFamily="66" charset="0"/>
              </a:rPr>
              <a:t>eminario - 4/10/2014</a:t>
            </a:r>
            <a:endParaRPr lang="it-IT" sz="1400" dirty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283051"/>
            <a:ext cx="251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20" y="1268760"/>
            <a:ext cx="251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87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36613"/>
            <a:ext cx="4095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7" descr="angsa to_COLORI con scrit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331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0909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2" y="5949280"/>
            <a:ext cx="40973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979712" y="251937"/>
            <a:ext cx="563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Progettualità futura</a:t>
            </a:r>
            <a:endParaRPr lang="it-IT" sz="32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486148" y="1335057"/>
            <a:ext cx="6045112" cy="1738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1D0AA6"/>
                </a:solidFill>
                <a:latin typeface="Comic Sans MS" panose="030F0702030302020204" pitchFamily="66" charset="0"/>
              </a:rPr>
              <a:t>FUNZIONI SVOLTE DAI TUTOR:</a:t>
            </a:r>
          </a:p>
          <a:p>
            <a:pPr marL="285750" indent="-285750">
              <a:buBlip>
                <a:blip r:embed="rId6"/>
              </a:buBlip>
            </a:pPr>
            <a:endParaRPr lang="it-IT" sz="800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Informazioni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Sostegno alla genitorialità (supporto emotivo)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Rapporti con la rete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Attivazione delle risorse personali e familiari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06255" y="3429000"/>
            <a:ext cx="5893617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1D0AA6"/>
                </a:solidFill>
                <a:latin typeface="Comic Sans MS" panose="030F0702030302020204" pitchFamily="66" charset="0"/>
              </a:rPr>
              <a:t>FUNZIONI SVOLTE DAL PT (</a:t>
            </a:r>
            <a:r>
              <a:rPr lang="it-IT" b="1" dirty="0" err="1" smtClean="0">
                <a:solidFill>
                  <a:srgbClr val="1D0AA6"/>
                </a:solidFill>
                <a:latin typeface="Comic Sans MS" panose="030F0702030302020204" pitchFamily="66" charset="0"/>
              </a:rPr>
              <a:t>Circle</a:t>
            </a:r>
            <a:r>
              <a:rPr lang="it-IT" b="1" dirty="0" smtClean="0">
                <a:solidFill>
                  <a:srgbClr val="1D0AA6"/>
                </a:solidFill>
                <a:latin typeface="Comic Sans MS" panose="030F0702030302020204" pitchFamily="66" charset="0"/>
              </a:rPr>
              <a:t>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Formazione sull’uso degli strumenti per l’autismo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Supervisione nella loro applicazione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Confronto con altri genitori sulla risoluzione dei problemi</a:t>
            </a:r>
          </a:p>
          <a:p>
            <a:pPr marL="285750" indent="-285750">
              <a:buBlip>
                <a:blip r:embed="rId6"/>
              </a:buBlip>
            </a:pPr>
            <a:r>
              <a:rPr lang="it-IT" dirty="0" smtClean="0">
                <a:latin typeface="Comic Sans MS" panose="030F0702030302020204" pitchFamily="66" charset="0"/>
              </a:rPr>
              <a:t>Condivisione del percorso e dell’emotività con altre famiglie</a:t>
            </a:r>
          </a:p>
        </p:txBody>
      </p:sp>
    </p:spTree>
    <p:extLst>
      <p:ext uri="{BB962C8B-B14F-4D97-AF65-F5344CB8AC3E}">
        <p14:creationId xmlns:p14="http://schemas.microsoft.com/office/powerpoint/2010/main" val="154367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580</Words>
  <Application>Microsoft Office PowerPoint</Application>
  <PresentationFormat>Presentazione su schermo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35</cp:revision>
  <dcterms:created xsi:type="dcterms:W3CDTF">2013-10-01T12:30:37Z</dcterms:created>
  <dcterms:modified xsi:type="dcterms:W3CDTF">2014-10-16T08:30:39Z</dcterms:modified>
</cp:coreProperties>
</file>